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  <p:sldMasterId id="2147483663" r:id="rId2"/>
  </p:sldMasterIdLst>
  <p:notesMasterIdLst>
    <p:notesMasterId r:id="rId3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</p:sldIdLst>
  <p:sldSz cx="9144000" cy="6858000" type="screen4x3"/>
  <p:notesSz cx="6858000" cy="9144000"/>
  <p:embeddedFontLst>
    <p:embeddedFont>
      <p:font typeface="Work Sans" pitchFamily="2" charset="0"/>
      <p:regular r:id="rId36"/>
      <p:bold r:id="rId37"/>
      <p:italic r:id="rId38"/>
      <p:boldItalic r:id="rId39"/>
    </p:embeddedFont>
    <p:embeddedFont>
      <p:font typeface="Work Sans SemiBold" pitchFamily="2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ABE2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2B3F3E2-DB0B-46F6-B37D-6AD0575FEA7A}">
  <a:tblStyle styleId="{62B3F3E2-DB0B-46F6-B37D-6AD0575FEA7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2634" y="82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4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7.fntdata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1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3.fntdata"/><Relationship Id="rId46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449a7963e8_0_4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g1449a7963e8_0_4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449a7963e8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449a7963e8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449a7963e8_0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449a7963e8_0_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449a7963e8_0_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449a7963e8_0_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Metodele unei clase pot fi apelate doar pentru instantele acelei clase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449a7963e8_0_3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449a7963e8_0_3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449a7963e8_0_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449a7963e8_0_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7a984a7d4c_1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17a984a7d4c_1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7a984a7d4c_1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17a984a7d4c_1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449a7963e8_0_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449a7963e8_0_3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Aceasta permite ca ca metode diferite sa aiba acelasi nume, dar semanturi diferite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449a7963e8_0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449a7963e8_0_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449a7963e8_0_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449a7963e8_0_3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449a7963e8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449a7963e8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POO este o froma de de a miodela obiecte concrete, care exista in viata reala si acre au anumite caracteristicici sau pot indeplini diferite functii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449a7963e8_0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449a7963e8_0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449a7963e8_0_3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449a7963e8_0_3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449a7963e8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449a7963e8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449a7963e8_0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449a7963e8_0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449a7963e8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449a7963e8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449a7963e8_0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449a7963e8_0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449a7963e8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449a7963e8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449a7963e8_0_4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449a7963e8_0_4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449a7963e8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449a7963e8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449a7963e8_0_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449a7963e8_0_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449a7963e8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449a7963e8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metoda simplificata de a strange toate calitatile unui obiect intr-o denumire, variabila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449a7963e8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449a7963e8_0_4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449a7963e8_0_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449a7963e8_0_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id()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449a7963e8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1449a7963e8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449a7963e8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449a7963e8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Obiecte concrete, formate pe pattern-ul clasei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Instantele au date care chiatre exista, reprezinta popularea claselor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449a7963e8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449a7963e8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449a7963e8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449a7963e8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449a7963e8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449a7963e8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Self este mereu primul parametru al constructorului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449a7963e8_0_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449a7963e8_0_3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449a7963e8_0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449a7963e8_0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2859480" y="1637640"/>
            <a:ext cx="59223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457200" y="1604520"/>
            <a:ext cx="8229300" cy="3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/>
          </p:nvPr>
        </p:nvSpPr>
        <p:spPr>
          <a:xfrm>
            <a:off x="2859480" y="1637640"/>
            <a:ext cx="59223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82293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2"/>
          </p:nvPr>
        </p:nvSpPr>
        <p:spPr>
          <a:xfrm>
            <a:off x="457200" y="3682080"/>
            <a:ext cx="82293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2859480" y="1637640"/>
            <a:ext cx="59223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40158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body" idx="2"/>
          </p:nvPr>
        </p:nvSpPr>
        <p:spPr>
          <a:xfrm>
            <a:off x="4674240" y="1604520"/>
            <a:ext cx="40158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body" idx="3"/>
          </p:nvPr>
        </p:nvSpPr>
        <p:spPr>
          <a:xfrm>
            <a:off x="457200" y="3682080"/>
            <a:ext cx="40158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body" idx="4"/>
          </p:nvPr>
        </p:nvSpPr>
        <p:spPr>
          <a:xfrm>
            <a:off x="4674240" y="3682080"/>
            <a:ext cx="40158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2859480" y="1637640"/>
            <a:ext cx="59223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26496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body" idx="2"/>
          </p:nvPr>
        </p:nvSpPr>
        <p:spPr>
          <a:xfrm>
            <a:off x="3239640" y="1604520"/>
            <a:ext cx="26496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3"/>
          </p:nvPr>
        </p:nvSpPr>
        <p:spPr>
          <a:xfrm>
            <a:off x="6022080" y="1604520"/>
            <a:ext cx="26496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body" idx="4"/>
          </p:nvPr>
        </p:nvSpPr>
        <p:spPr>
          <a:xfrm>
            <a:off x="457200" y="3682080"/>
            <a:ext cx="26496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body" idx="5"/>
          </p:nvPr>
        </p:nvSpPr>
        <p:spPr>
          <a:xfrm>
            <a:off x="3239640" y="3682080"/>
            <a:ext cx="26496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body" idx="6"/>
          </p:nvPr>
        </p:nvSpPr>
        <p:spPr>
          <a:xfrm>
            <a:off x="6022080" y="3682080"/>
            <a:ext cx="26496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Work Sans SemiBold"/>
              <a:buNone/>
              <a:defRPr sz="4400">
                <a:latin typeface="Work Sans SemiBold"/>
                <a:ea typeface="Work Sans SemiBold"/>
                <a:cs typeface="Work Sans SemiBold"/>
                <a:sym typeface="Work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24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2800"/>
              <a:buFont typeface="Work Sans"/>
              <a:buNone/>
              <a:defRPr sz="2800"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228600" rtl="0">
              <a:spcBef>
                <a:spcPts val="0"/>
              </a:spcBef>
              <a:spcAft>
                <a:spcPts val="0"/>
              </a:spcAft>
              <a:buSzPts val="2800"/>
              <a:buFont typeface="Work Sans"/>
              <a:buNone/>
              <a:defRPr sz="2800"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228600" rtl="0">
              <a:spcBef>
                <a:spcPts val="0"/>
              </a:spcBef>
              <a:spcAft>
                <a:spcPts val="0"/>
              </a:spcAft>
              <a:buSzPts val="2800"/>
              <a:buFont typeface="Work Sans"/>
              <a:buNone/>
              <a:defRPr sz="2800"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228600" rtl="0">
              <a:spcBef>
                <a:spcPts val="0"/>
              </a:spcBef>
              <a:spcAft>
                <a:spcPts val="0"/>
              </a:spcAft>
              <a:buSzPts val="2800"/>
              <a:buFont typeface="Work Sans"/>
              <a:buNone/>
              <a:defRPr sz="2800"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228600" rtl="0">
              <a:spcBef>
                <a:spcPts val="0"/>
              </a:spcBef>
              <a:spcAft>
                <a:spcPts val="0"/>
              </a:spcAft>
              <a:buSzPts val="2800"/>
              <a:buFont typeface="Work Sans"/>
              <a:buNone/>
              <a:defRPr sz="2800"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228600" rtl="0">
              <a:spcBef>
                <a:spcPts val="0"/>
              </a:spcBef>
              <a:spcAft>
                <a:spcPts val="0"/>
              </a:spcAft>
              <a:buSzPts val="2800"/>
              <a:buFont typeface="Work Sans"/>
              <a:buNone/>
              <a:defRPr sz="2800"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228600" rtl="0">
              <a:spcBef>
                <a:spcPts val="0"/>
              </a:spcBef>
              <a:spcAft>
                <a:spcPts val="0"/>
              </a:spcAft>
              <a:buSzPts val="2800"/>
              <a:buFont typeface="Work Sans"/>
              <a:buNone/>
              <a:defRPr sz="2800"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228600" rtl="0">
              <a:spcBef>
                <a:spcPts val="0"/>
              </a:spcBef>
              <a:spcAft>
                <a:spcPts val="0"/>
              </a:spcAft>
              <a:buSzPts val="2800"/>
              <a:buFont typeface="Work Sans"/>
              <a:buNone/>
              <a:defRPr sz="2800"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228600" rtl="0">
              <a:spcBef>
                <a:spcPts val="0"/>
              </a:spcBef>
              <a:spcAft>
                <a:spcPts val="0"/>
              </a:spcAft>
              <a:buSzPts val="2800"/>
              <a:buFont typeface="Work Sans"/>
              <a:buNone/>
              <a:defRPr sz="2800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>
  <p:cSld name="BLANK_2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Work Sans SemiBold"/>
              <a:buNone/>
              <a:defRPr sz="4400">
                <a:latin typeface="Work Sans SemiBold"/>
                <a:ea typeface="Work Sans SemiBold"/>
                <a:cs typeface="Work Sans SemiBold"/>
                <a:sym typeface="Work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630936" y="1824775"/>
            <a:ext cx="3849600" cy="435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22860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22860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22860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22860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22860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22860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22860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228600" rtl="0"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2"/>
          </p:nvPr>
        </p:nvSpPr>
        <p:spPr>
          <a:xfrm>
            <a:off x="4663528" y="1824775"/>
            <a:ext cx="3849600" cy="435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600"/>
              <a:buFont typeface="Work Sans"/>
              <a:buNone/>
              <a:defRPr sz="2000"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228600" rtl="0">
              <a:spcBef>
                <a:spcPts val="0"/>
              </a:spcBef>
              <a:spcAft>
                <a:spcPts val="0"/>
              </a:spcAft>
              <a:buSzPts val="1600"/>
              <a:buFont typeface="Work Sans"/>
              <a:buNone/>
              <a:defRPr sz="2000"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228600" rtl="0">
              <a:spcBef>
                <a:spcPts val="0"/>
              </a:spcBef>
              <a:spcAft>
                <a:spcPts val="0"/>
              </a:spcAft>
              <a:buSzPts val="1600"/>
              <a:buFont typeface="Work Sans"/>
              <a:buNone/>
              <a:defRPr sz="2000"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228600" rtl="0">
              <a:spcBef>
                <a:spcPts val="0"/>
              </a:spcBef>
              <a:spcAft>
                <a:spcPts val="0"/>
              </a:spcAft>
              <a:buSzPts val="1600"/>
              <a:buFont typeface="Work Sans"/>
              <a:buNone/>
              <a:defRPr sz="2000"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228600" rtl="0">
              <a:spcBef>
                <a:spcPts val="0"/>
              </a:spcBef>
              <a:spcAft>
                <a:spcPts val="0"/>
              </a:spcAft>
              <a:buSzPts val="1600"/>
              <a:buFont typeface="Work Sans"/>
              <a:buNone/>
              <a:defRPr sz="2000"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228600" rtl="0">
              <a:spcBef>
                <a:spcPts val="0"/>
              </a:spcBef>
              <a:spcAft>
                <a:spcPts val="0"/>
              </a:spcAft>
              <a:buSzPts val="1600"/>
              <a:buFont typeface="Work Sans"/>
              <a:buNone/>
              <a:defRPr sz="2000"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228600" rtl="0">
              <a:spcBef>
                <a:spcPts val="0"/>
              </a:spcBef>
              <a:spcAft>
                <a:spcPts val="0"/>
              </a:spcAft>
              <a:buSzPts val="1600"/>
              <a:buFont typeface="Work Sans"/>
              <a:buNone/>
              <a:defRPr sz="2000"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228600" rtl="0">
              <a:spcBef>
                <a:spcPts val="0"/>
              </a:spcBef>
              <a:spcAft>
                <a:spcPts val="0"/>
              </a:spcAft>
              <a:buSzPts val="1600"/>
              <a:buFont typeface="Work Sans"/>
              <a:buNone/>
              <a:defRPr sz="2000"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228600" rtl="0">
              <a:spcBef>
                <a:spcPts val="0"/>
              </a:spcBef>
              <a:spcAft>
                <a:spcPts val="0"/>
              </a:spcAft>
              <a:buSzPts val="1600"/>
              <a:buFont typeface="Work Sans"/>
              <a:buNone/>
              <a:defRPr sz="2000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2859480" y="1637640"/>
            <a:ext cx="59223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8229300" cy="3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2859480" y="1637640"/>
            <a:ext cx="59223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4015800" cy="3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674240" y="1604520"/>
            <a:ext cx="4015800" cy="3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2859480" y="1637640"/>
            <a:ext cx="59223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subTitle" idx="1"/>
          </p:nvPr>
        </p:nvSpPr>
        <p:spPr>
          <a:xfrm>
            <a:off x="2859480" y="1637640"/>
            <a:ext cx="5922300" cy="110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2859480" y="1637640"/>
            <a:ext cx="59223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40158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2"/>
          </p:nvPr>
        </p:nvSpPr>
        <p:spPr>
          <a:xfrm>
            <a:off x="4674240" y="1604520"/>
            <a:ext cx="4015800" cy="3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3"/>
          </p:nvPr>
        </p:nvSpPr>
        <p:spPr>
          <a:xfrm>
            <a:off x="457200" y="3682080"/>
            <a:ext cx="40158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859480" y="1637640"/>
            <a:ext cx="59223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4015800" cy="3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674240" y="1604520"/>
            <a:ext cx="40158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3"/>
          </p:nvPr>
        </p:nvSpPr>
        <p:spPr>
          <a:xfrm>
            <a:off x="4674240" y="3682080"/>
            <a:ext cx="40158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title"/>
          </p:nvPr>
        </p:nvSpPr>
        <p:spPr>
          <a:xfrm>
            <a:off x="2859480" y="1637640"/>
            <a:ext cx="59223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40158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2"/>
          </p:nvPr>
        </p:nvSpPr>
        <p:spPr>
          <a:xfrm>
            <a:off x="4674240" y="1604520"/>
            <a:ext cx="40158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body" idx="3"/>
          </p:nvPr>
        </p:nvSpPr>
        <p:spPr>
          <a:xfrm>
            <a:off x="457200" y="3682080"/>
            <a:ext cx="8229300" cy="18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720" y="0"/>
            <a:ext cx="9142563" cy="685763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720" y="0"/>
            <a:ext cx="9142563" cy="685763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2859480" y="1637640"/>
            <a:ext cx="59223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628560" y="6356520"/>
            <a:ext cx="20571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ftr" idx="11"/>
          </p:nvPr>
        </p:nvSpPr>
        <p:spPr>
          <a:xfrm>
            <a:off x="3029040" y="6356520"/>
            <a:ext cx="30858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sldNum" idx="12"/>
          </p:nvPr>
        </p:nvSpPr>
        <p:spPr>
          <a:xfrm>
            <a:off x="6458040" y="6356520"/>
            <a:ext cx="20571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8229300" cy="39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3CC8A85-A61B-8D9A-FD9B-EE89C613275F}"/>
              </a:ext>
            </a:extLst>
          </p:cNvPr>
          <p:cNvSpPr/>
          <p:nvPr userDrawn="1"/>
        </p:nvSpPr>
        <p:spPr>
          <a:xfrm>
            <a:off x="7842422" y="65903"/>
            <a:ext cx="1300858" cy="1054443"/>
          </a:xfrm>
          <a:prstGeom prst="ellipse">
            <a:avLst/>
          </a:prstGeom>
          <a:solidFill>
            <a:srgbClr val="29AB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oogle Shape;80;p83">
            <a:extLst>
              <a:ext uri="{FF2B5EF4-FFF2-40B4-BE49-F238E27FC236}">
                <a16:creationId xmlns:a16="http://schemas.microsoft.com/office/drawing/2014/main" id="{5E166D43-E6C8-1520-8EB9-973126340393}"/>
              </a:ext>
            </a:extLst>
          </p:cNvPr>
          <p:cNvPicPr preferRelativeResize="0"/>
          <p:nvPr userDrawn="1"/>
        </p:nvPicPr>
        <p:blipFill rotWithShape="1">
          <a:blip r:embed="rId16">
            <a:alphaModFix/>
            <a:biLevel thresh="50000"/>
          </a:blip>
          <a:srcRect/>
          <a:stretch/>
        </p:blipFill>
        <p:spPr>
          <a:xfrm>
            <a:off x="7917223" y="65903"/>
            <a:ext cx="1151255" cy="117801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20" y="0"/>
            <a:ext cx="9142563" cy="685763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628560" y="365040"/>
            <a:ext cx="7886400" cy="13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628560" y="1825560"/>
            <a:ext cx="7886400" cy="43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dt" idx="10"/>
          </p:nvPr>
        </p:nvSpPr>
        <p:spPr>
          <a:xfrm>
            <a:off x="628560" y="6356520"/>
            <a:ext cx="20571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ftr" idx="11"/>
          </p:nvPr>
        </p:nvSpPr>
        <p:spPr>
          <a:xfrm>
            <a:off x="3029040" y="6356520"/>
            <a:ext cx="30858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sldNum" idx="12"/>
          </p:nvPr>
        </p:nvSpPr>
        <p:spPr>
          <a:xfrm>
            <a:off x="6458040" y="6356520"/>
            <a:ext cx="20571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96A64A9-8765-FE37-745B-5CD1EF5DE8DF}"/>
              </a:ext>
            </a:extLst>
          </p:cNvPr>
          <p:cNvSpPr/>
          <p:nvPr userDrawn="1"/>
        </p:nvSpPr>
        <p:spPr>
          <a:xfrm>
            <a:off x="8213124" y="136680"/>
            <a:ext cx="929676" cy="5448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Google Shape;80;p83">
            <a:extLst>
              <a:ext uri="{FF2B5EF4-FFF2-40B4-BE49-F238E27FC236}">
                <a16:creationId xmlns:a16="http://schemas.microsoft.com/office/drawing/2014/main" id="{29DDDA5C-BF66-72EC-3D88-E81B2EE26E9E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8249698" y="0"/>
            <a:ext cx="856527" cy="856527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forms/d/e/1FAIpQLSfJtykDUHcy_TU2egf5fEggBQ_lqPX0GlgI0OtzYDNtJvdWBQ/viewform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/>
        </p:nvSpPr>
        <p:spPr>
          <a:xfrm>
            <a:off x="2859480" y="1637640"/>
            <a:ext cx="59223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Work Sans SemiBold"/>
                <a:ea typeface="Work Sans SemiBold"/>
                <a:cs typeface="Work Sans SemiBold"/>
                <a:sym typeface="Work Sans SemiBold"/>
              </a:rPr>
              <a:t>Python 101</a:t>
            </a:r>
            <a:endParaRPr sz="4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7"/>
          <p:cNvSpPr txBox="1"/>
          <p:nvPr/>
        </p:nvSpPr>
        <p:spPr>
          <a:xfrm>
            <a:off x="2859480" y="4125600"/>
            <a:ext cx="5922300" cy="16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Work Sans"/>
                <a:ea typeface="Work Sans"/>
                <a:cs typeface="Work Sans"/>
                <a:sym typeface="Work Sans"/>
              </a:rPr>
              <a:t>Curs 3 - Programare Orientată Obiect</a:t>
            </a:r>
            <a:endParaRPr sz="1800">
              <a:solidFill>
                <a:schemeClr val="dk1"/>
              </a:solidFill>
            </a:endParaRPr>
          </a:p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Construirea unui obiect</a:t>
            </a:r>
            <a:endParaRPr/>
          </a:p>
        </p:txBody>
      </p:sp>
      <p:sp>
        <p:nvSpPr>
          <p:cNvPr id="156" name="Google Shape;156;p26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24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dirty="0"/>
              <a:t>putem crea o instanță a unui obiect prin apelarea constructorului cu parametrii necesari pentru a putea inițializa atributele clasei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class Cat:</a:t>
            </a: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def __init__(self, cat_age, owner= “Fred”):</a:t>
            </a: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	self.age = cat_age</a:t>
            </a: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self.owner = owner</a:t>
            </a: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garfield = Cat(1)</a:t>
            </a: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rio = Cat(2,”Tom”)</a:t>
            </a: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Atributul</a:t>
            </a:r>
            <a:endParaRPr dirty="0"/>
          </a:p>
        </p:txBody>
      </p:sp>
      <p:sp>
        <p:nvSpPr>
          <p:cNvPr id="162" name="Google Shape;162;p27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84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pentru</a:t>
            </a:r>
            <a:r>
              <a:rPr lang="en-US" dirty="0">
                <a:solidFill>
                  <a:schemeClr val="dk1"/>
                </a:solidFill>
              </a:rPr>
              <a:t> a </a:t>
            </a:r>
            <a:r>
              <a:rPr lang="en-US" dirty="0" err="1">
                <a:solidFill>
                  <a:schemeClr val="dk1"/>
                </a:solidFill>
              </a:rPr>
              <a:t>diferenția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între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obiecte</a:t>
            </a:r>
            <a:r>
              <a:rPr lang="en-US" dirty="0">
                <a:solidFill>
                  <a:schemeClr val="dk1"/>
                </a:solidFill>
              </a:rPr>
              <a:t>, </a:t>
            </a:r>
            <a:r>
              <a:rPr lang="en-US" dirty="0" err="1">
                <a:solidFill>
                  <a:schemeClr val="dk1"/>
                </a:solidFill>
              </a:rPr>
              <a:t>trebuie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să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descriem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niște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caracteristici</a:t>
            </a:r>
            <a:r>
              <a:rPr lang="en-US" dirty="0">
                <a:solidFill>
                  <a:schemeClr val="dk1"/>
                </a:solidFill>
              </a:rPr>
              <a:t> ale lor, </a:t>
            </a:r>
            <a:r>
              <a:rPr lang="en-US" dirty="0" err="1">
                <a:solidFill>
                  <a:schemeClr val="dk1"/>
                </a:solidFill>
              </a:rPr>
              <a:t>numite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b="1" dirty="0" err="1">
                <a:solidFill>
                  <a:schemeClr val="dk1"/>
                </a:solidFill>
              </a:rPr>
              <a:t>atribute</a:t>
            </a:r>
            <a:r>
              <a:rPr lang="en-US" dirty="0">
                <a:solidFill>
                  <a:schemeClr val="dk1"/>
                </a:solidFill>
              </a:rPr>
              <a:t>, la care </a:t>
            </a:r>
            <a:r>
              <a:rPr lang="en-US" dirty="0" err="1">
                <a:solidFill>
                  <a:schemeClr val="dk1"/>
                </a:solidFill>
              </a:rPr>
              <a:t>avem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acces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prin</a:t>
            </a:r>
            <a:r>
              <a:rPr lang="en-US" dirty="0">
                <a:solidFill>
                  <a:schemeClr val="dk1"/>
                </a:solidFill>
              </a:rPr>
              <a:t>:</a:t>
            </a:r>
            <a:r>
              <a:rPr lang="en" dirty="0">
                <a:solidFill>
                  <a:schemeClr val="dk1"/>
                </a:solidFill>
              </a:rPr>
              <a:t> </a:t>
            </a:r>
            <a:r>
              <a:rPr lang="en-US" b="1" dirty="0" err="1"/>
              <a:t>instanță.atribut</a:t>
            </a:r>
            <a:endParaRPr lang="en-US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class Cat:</a:t>
            </a: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def __init__(self, cat_age, owner):</a:t>
            </a: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	self.age = cat_age</a:t>
            </a: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self.owner = owner</a:t>
            </a: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rio = Cat(2,”Tom”)</a:t>
            </a: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print(f"{rio.owner} has a {rio.age}-year old cat")</a:t>
            </a: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 Tom has a 2-year old cat.</a:t>
            </a: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Metode</a:t>
            </a:r>
            <a:endParaRPr/>
          </a:p>
        </p:txBody>
      </p:sp>
      <p:sp>
        <p:nvSpPr>
          <p:cNvPr id="168" name="Google Shape;168;p28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24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în interiorul unei clase se pot defini si funcții, numite metode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o metodă se apelează, similar funcțiilor, prin:</a:t>
            </a:r>
            <a:endParaRPr/>
          </a:p>
          <a:p>
            <a:pPr marL="13716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   instanță.metodă(parametrii)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Metode (2)</a:t>
            </a:r>
            <a:endParaRPr/>
          </a:p>
        </p:txBody>
      </p:sp>
      <p:sp>
        <p:nvSpPr>
          <p:cNvPr id="174" name="Google Shape;174;p29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24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class Cat: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def __init__(self, age, owner="Fred"):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    self.age = age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    self.owner = owner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def increase_age(self):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    self.age += 1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def change_owner(self, new_owner):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    self.owner = new_owner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rio = Cat(2, "Tom")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rio.increase_age()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rio.change_owner("Harry")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print(f"{rio.owner} has a {rio.age}-year old cat")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 Harry has a 3-year old cat.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0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Atribute statice</a:t>
            </a:r>
            <a:endParaRPr/>
          </a:p>
        </p:txBody>
      </p:sp>
      <p:sp>
        <p:nvSpPr>
          <p:cNvPr id="180" name="Google Shape;180;p30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8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există și atribute care pot fi comune tuturor instanțelor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ele pot fi accesate cu: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	    </a:t>
            </a:r>
            <a:r>
              <a:rPr lang="en" b="1"/>
              <a:t>numeClasă.numeVariabilă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class Car: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no_cars = 0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def __init__(self):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Car.no_cars += 1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toyota = Car()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ford = Car()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print(Car.no_cars) #	2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1"/>
          <p:cNvSpPr txBox="1"/>
          <p:nvPr/>
        </p:nvSpPr>
        <p:spPr>
          <a:xfrm>
            <a:off x="2859480" y="1637640"/>
            <a:ext cx="59223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Work Sans SemiBold"/>
                <a:ea typeface="Work Sans SemiBold"/>
                <a:cs typeface="Work Sans SemiBold"/>
                <a:sym typeface="Work Sans SemiBold"/>
              </a:rPr>
              <a:t>Întrebări?</a:t>
            </a:r>
            <a:endParaRPr sz="4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2"/>
          <p:cNvSpPr txBox="1"/>
          <p:nvPr/>
        </p:nvSpPr>
        <p:spPr>
          <a:xfrm>
            <a:off x="2859480" y="1637640"/>
            <a:ext cx="59223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Work Sans SemiBold"/>
                <a:ea typeface="Work Sans SemiBold"/>
                <a:cs typeface="Work Sans SemiBold"/>
                <a:sym typeface="Work Sans SemiBold"/>
              </a:rPr>
              <a:t>Pauză</a:t>
            </a:r>
            <a:endParaRPr sz="4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32"/>
          <p:cNvSpPr txBox="1"/>
          <p:nvPr/>
        </p:nvSpPr>
        <p:spPr>
          <a:xfrm>
            <a:off x="2859480" y="4125600"/>
            <a:ext cx="5922300" cy="16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Supraîncărcare</a:t>
            </a:r>
            <a:endParaRPr/>
          </a:p>
        </p:txBody>
      </p:sp>
      <p:sp>
        <p:nvSpPr>
          <p:cNvPr id="197" name="Google Shape;197;p33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24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reprezintă proprietatea unei metode de a se comporta diferit în anumite situații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în interiorul unei clase, putem defini cum să se comporte diferiți operatori pe instanțele clasei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4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__str__</a:t>
            </a:r>
            <a:endParaRPr/>
          </a:p>
        </p:txBody>
      </p:sp>
      <p:sp>
        <p:nvSpPr>
          <p:cNvPr id="203" name="Google Shape;203;p34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87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pentru a afișa o instanță a unei clase, trebuie definită metoda </a:t>
            </a:r>
            <a:r>
              <a:rPr lang="en" b="1"/>
              <a:t>__str__</a:t>
            </a:r>
            <a:r>
              <a:rPr lang="en"/>
              <a:t>, care va întoarce un șir cu reprezentarea clasei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class ComplexNumber: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def __init__(self, x, y):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self.x = x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  self.y = y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def __str__(self):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   return f"{self.x} + {self.y}j"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c1 = ComplexNumber(2, 3)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print(c1)		# 2 + 3j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5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Supraîncărcare +</a:t>
            </a:r>
            <a:endParaRPr/>
          </a:p>
        </p:txBody>
      </p:sp>
      <p:sp>
        <p:nvSpPr>
          <p:cNvPr id="209" name="Google Shape;209;p35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24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supraîncărcarea operatorului + se realizează prin definirea metodei </a:t>
            </a:r>
            <a:r>
              <a:rPr lang="en" b="1"/>
              <a:t>__add__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întoarce rezultatul adunării a două obiecte de tipul clasei respective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Programare orientată obiect</a:t>
            </a:r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24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dirty="0"/>
              <a:t>structura fundamentală în jurul căreia se rezolvă o problemă este obiectul</a:t>
            </a:r>
            <a:endParaRPr dirty="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dirty="0"/>
              <a:t>python propune o structură simplificată a paradigmei, adaptată stilului de scripting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6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Supraîncărcare +</a:t>
            </a:r>
            <a:endParaRPr/>
          </a:p>
        </p:txBody>
      </p:sp>
      <p:sp>
        <p:nvSpPr>
          <p:cNvPr id="215" name="Google Shape;215;p36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24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class ComplexNumber: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def __init__(self, x, y):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self.x = x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		self.y = y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def __add__(self, other):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	x = self.x + other.x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	y = self.y + other.y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	return ComplexNumber(x, y)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def __str__(self):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	return f"{self.x} + {self.y}j"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c1 = ComplexNumber(2, 3)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c2 = ComplexNumber(4, 5)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print(c1 + c2) 					#6 + 8j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7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Supraîncărcare =</a:t>
            </a:r>
            <a:endParaRPr/>
          </a:p>
        </p:txBody>
      </p:sp>
      <p:sp>
        <p:nvSpPr>
          <p:cNvPr id="221" name="Google Shape;221;p37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96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pentru a verifica egalitatea dintre două instanțe ale unei clase, se supraîncarcă operatorul = , prin metoda </a:t>
            </a:r>
            <a:r>
              <a:rPr lang="en" b="1"/>
              <a:t>__eq__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class ComplexNumber: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def __init__(self, x, y):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  self.x = x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  self.y = y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def __eq__(self, other):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  return (self.x == other.x) and (self.y == other.y)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c1 = ComplexNumber(2, 4)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c2 = ComplexNumber(2, 3)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c3 = ComplexNumber(2, 4)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print(c1 == c2)				# False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print(c1 == c3)				# True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Supraîncărcare operatori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27" name="Google Shape;227;p38"/>
          <p:cNvGraphicFramePr/>
          <p:nvPr/>
        </p:nvGraphicFramePr>
        <p:xfrm>
          <a:off x="1915088" y="2437825"/>
          <a:ext cx="4731700" cy="2947460"/>
        </p:xfrm>
        <a:graphic>
          <a:graphicData uri="http://schemas.openxmlformats.org/drawingml/2006/table">
            <a:tbl>
              <a:tblPr>
                <a:noFill/>
                <a:tableStyleId>{62B3F3E2-DB0B-46F6-B37D-6AD0575FEA7A}</a:tableStyleId>
              </a:tblPr>
              <a:tblGrid>
                <a:gridCol w="17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4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6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157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Operator</a:t>
                      </a:r>
                      <a:endParaRPr b="1"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Expresie</a:t>
                      </a:r>
                      <a:endParaRPr b="1"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Metodă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97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Mai mic </a:t>
                      </a:r>
                      <a:endParaRPr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p1 &lt; p2</a:t>
                      </a:r>
                      <a:endParaRPr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__lt__</a:t>
                      </a:r>
                      <a:endParaRPr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43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Mai mic sau egal</a:t>
                      </a:r>
                      <a:endParaRPr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p1 &lt;= p2</a:t>
                      </a:r>
                      <a:endParaRPr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__le__</a:t>
                      </a:r>
                      <a:endParaRPr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23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Diferit de</a:t>
                      </a:r>
                      <a:endParaRPr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p1 != p2</a:t>
                      </a:r>
                      <a:endParaRPr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__ne__</a:t>
                      </a:r>
                      <a:endParaRPr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23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Mai mare</a:t>
                      </a:r>
                      <a:endParaRPr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p1 &gt; p2</a:t>
                      </a:r>
                      <a:endParaRPr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__gt__</a:t>
                      </a:r>
                      <a:endParaRPr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23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Mai mare sau egal</a:t>
                      </a:r>
                      <a:endParaRPr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p1 &gt;= p2</a:t>
                      </a:r>
                      <a:endParaRPr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__ge__</a:t>
                      </a:r>
                      <a:endParaRPr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28" name="Google Shape;228;p38"/>
          <p:cNvSpPr txBox="1">
            <a:spLocks noGrp="1"/>
          </p:cNvSpPr>
          <p:nvPr>
            <p:ph type="body" idx="1"/>
          </p:nvPr>
        </p:nvSpPr>
        <p:spPr>
          <a:xfrm>
            <a:off x="630925" y="1691750"/>
            <a:ext cx="8111100" cy="463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alte exemple de supraîncărcare: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Moștenire</a:t>
            </a:r>
            <a:endParaRPr/>
          </a:p>
        </p:txBody>
      </p:sp>
      <p:sp>
        <p:nvSpPr>
          <p:cNvPr id="234" name="Google Shape;234;p39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24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unul dintre conceptele fundamentale ale POO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presupune definirea unei noi clase, ce poate extinde o clasă deja existentă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noua clasă se numește </a:t>
            </a:r>
            <a:r>
              <a:rPr lang="en" b="1"/>
              <a:t>clasă derivată</a:t>
            </a:r>
            <a:r>
              <a:rPr lang="en"/>
              <a:t> (sau clasă-copil), iar clasa de la care moștenește se numește </a:t>
            </a:r>
            <a:r>
              <a:rPr lang="en" b="1"/>
              <a:t>clasă de bază </a:t>
            </a:r>
            <a:r>
              <a:rPr lang="en"/>
              <a:t>(sau clasă părinte)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6600" y="323675"/>
            <a:ext cx="1710450" cy="171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2025" y="2559125"/>
            <a:ext cx="1315950" cy="1315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1" name="Google Shape;241;p40"/>
          <p:cNvCxnSpPr>
            <a:endCxn id="240" idx="0"/>
          </p:cNvCxnSpPr>
          <p:nvPr/>
        </p:nvCxnSpPr>
        <p:spPr>
          <a:xfrm flipH="1">
            <a:off x="1800000" y="1178825"/>
            <a:ext cx="1506600" cy="138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42" name="Google Shape;242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3313" y="4087787"/>
            <a:ext cx="1233725" cy="1233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3" name="Google Shape;243;p40"/>
          <p:cNvCxnSpPr>
            <a:stCxn id="239" idx="2"/>
            <a:endCxn id="242" idx="0"/>
          </p:cNvCxnSpPr>
          <p:nvPr/>
        </p:nvCxnSpPr>
        <p:spPr>
          <a:xfrm>
            <a:off x="4161825" y="2034125"/>
            <a:ext cx="238500" cy="205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44" name="Google Shape;244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03600" y="2600225"/>
            <a:ext cx="1233725" cy="1233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5" name="Google Shape;245;p40"/>
          <p:cNvCxnSpPr>
            <a:stCxn id="239" idx="3"/>
            <a:endCxn id="244" idx="0"/>
          </p:cNvCxnSpPr>
          <p:nvPr/>
        </p:nvCxnSpPr>
        <p:spPr>
          <a:xfrm>
            <a:off x="5017050" y="1178900"/>
            <a:ext cx="2103300" cy="1421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6" name="Google Shape;246;p40"/>
          <p:cNvSpPr txBox="1"/>
          <p:nvPr/>
        </p:nvSpPr>
        <p:spPr>
          <a:xfrm>
            <a:off x="5441900" y="505750"/>
            <a:ext cx="15780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Polygon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/>
              <a:t>clasă părinte</a:t>
            </a:r>
            <a:endParaRPr i="1"/>
          </a:p>
        </p:txBody>
      </p:sp>
      <p:sp>
        <p:nvSpPr>
          <p:cNvPr id="247" name="Google Shape;247;p40"/>
          <p:cNvSpPr txBox="1"/>
          <p:nvPr/>
        </p:nvSpPr>
        <p:spPr>
          <a:xfrm>
            <a:off x="739075" y="4006225"/>
            <a:ext cx="22650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Triangle(Polygon)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/>
              <a:t>clasă derivată</a:t>
            </a:r>
            <a:endParaRPr i="1"/>
          </a:p>
        </p:txBody>
      </p:sp>
      <p:sp>
        <p:nvSpPr>
          <p:cNvPr id="248" name="Google Shape;248;p40"/>
          <p:cNvSpPr txBox="1"/>
          <p:nvPr/>
        </p:nvSpPr>
        <p:spPr>
          <a:xfrm>
            <a:off x="3148575" y="5534275"/>
            <a:ext cx="22650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Square(Polygon)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/>
              <a:t>clasă derivată</a:t>
            </a:r>
            <a:endParaRPr i="1"/>
          </a:p>
        </p:txBody>
      </p:sp>
      <p:sp>
        <p:nvSpPr>
          <p:cNvPr id="249" name="Google Shape;249;p40"/>
          <p:cNvSpPr txBox="1"/>
          <p:nvPr/>
        </p:nvSpPr>
        <p:spPr>
          <a:xfrm>
            <a:off x="6101400" y="4006225"/>
            <a:ext cx="22650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Hexagon(Polygon)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>
                <a:solidFill>
                  <a:schemeClr val="dk1"/>
                </a:solidFill>
              </a:rPr>
              <a:t>clasă derivată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1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Moștenire (2)</a:t>
            </a:r>
            <a:endParaRPr/>
          </a:p>
        </p:txBody>
      </p:sp>
      <p:sp>
        <p:nvSpPr>
          <p:cNvPr id="255" name="Google Shape;255;p41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24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pentru a moșteni o clasă folosim: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</a:t>
            </a:r>
            <a:r>
              <a:rPr lang="en" b="1"/>
              <a:t>class ClasăDerivată(ClasăPărinte)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class Polygon: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def geometric_figure(self):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print("I am a polygon")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class Triangle(Polygon):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pass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class Square(Polygon):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	Pass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2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Moștenire (3)</a:t>
            </a:r>
            <a:endParaRPr/>
          </a:p>
        </p:txBody>
      </p:sp>
      <p:sp>
        <p:nvSpPr>
          <p:cNvPr id="261" name="Google Shape;261;p42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24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o clasă moștenită are </a:t>
            </a:r>
            <a:r>
              <a:rPr lang="en" b="1"/>
              <a:t>toate</a:t>
            </a:r>
            <a:r>
              <a:rPr lang="en"/>
              <a:t> metodele și atributele clasei de bază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class Polygon: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def geometric_figure(self):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    print("I am a polygon")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class Triangle(Polygon):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pass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triangle = Triangle()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triangle.geometric_figure()		# I am a polygon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3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Moștenire (4)</a:t>
            </a:r>
            <a:endParaRPr/>
          </a:p>
        </p:txBody>
      </p:sp>
      <p:sp>
        <p:nvSpPr>
          <p:cNvPr id="267" name="Google Shape;267;p43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66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o clasă moștenită poate avea metode în plus față de cele din clasa de bază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class Polygon: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def geometric_figure(self):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		print("I am a polygon")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class Triangle(Polygon):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def num_sides(self):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		print("I have 3 sides")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triangle = Triangle()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triangle.num_sides() # I have 3 sides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4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Suprascrierea</a:t>
            </a:r>
            <a:endParaRPr/>
          </a:p>
        </p:txBody>
      </p:sp>
      <p:sp>
        <p:nvSpPr>
          <p:cNvPr id="273" name="Google Shape;273;p44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8271300" cy="478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>
                <a:solidFill>
                  <a:schemeClr val="dk1"/>
                </a:solidFill>
              </a:rPr>
              <a:t>este o proprietate a claselor derivate de a putea</a:t>
            </a:r>
            <a:r>
              <a:rPr lang="en"/>
              <a:t> modifica comportamentul unor metode din clasa de bază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class Polygon: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def geometric_figure(self):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    print("I am a polygon")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class Triangle(Polygon):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def geometric_figure(self):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    print("I am a triangle")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triangle = Triangle()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triangle.geometric_figure()		# I am a triangle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5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Moștenire (5)</a:t>
            </a:r>
            <a:endParaRPr/>
          </a:p>
        </p:txBody>
      </p:sp>
      <p:sp>
        <p:nvSpPr>
          <p:cNvPr id="279" name="Google Shape;279;p45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8504100" cy="491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putem accesa metodele din clasa de bază în clasa derivată folosind:</a:t>
            </a:r>
            <a:endParaRPr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</a:t>
            </a:r>
            <a:r>
              <a:rPr lang="en" b="1"/>
              <a:t>super().nume_metodă(parametrii)</a:t>
            </a: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class Polygon: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def geometric_figure(self):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  print("I am a polygon")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class Triangle(Polygon):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def geometric_figure(self):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  print("I am a triangle and also ", end='')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  super().geometric_figure()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triangle = Triangle()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triangle.geometric_figure() # I am a triangle and also I am a polygon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Clasă</a:t>
            </a:r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24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este entitatea abstractă care descrie un obiect și definește caracteristicile lui</a:t>
            </a:r>
            <a:endParaRPr/>
          </a:p>
        </p:txBody>
      </p:sp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6700" y="3233500"/>
            <a:ext cx="142875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6"/>
          <p:cNvSpPr txBox="1">
            <a:spLocks noGrp="1"/>
          </p:cNvSpPr>
          <p:nvPr>
            <p:ph type="title"/>
          </p:nvPr>
        </p:nvSpPr>
        <p:spPr>
          <a:xfrm>
            <a:off x="7071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Moștenire (6)</a:t>
            </a:r>
            <a:endParaRPr/>
          </a:p>
        </p:txBody>
      </p:sp>
      <p:sp>
        <p:nvSpPr>
          <p:cNvPr id="285" name="Google Shape;285;p46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8229900" cy="4704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o bună practică e ca în constructorul clasei derivate să apelăm întotdeauna constructorul clasei de bază, pentru a face corect inițializările</a:t>
            </a:r>
            <a:endParaRPr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</a:t>
            </a:r>
            <a:r>
              <a:rPr lang="en" b="1"/>
              <a:t>super().__init__(parametrii)</a:t>
            </a:r>
            <a:endParaRPr sz="2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class Polygon: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def __init__(self):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 	self.area = 0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class Triangle(Polygon):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	def __init__(self):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		self.sides = 3	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7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Imutabilitate</a:t>
            </a:r>
            <a:endParaRPr/>
          </a:p>
        </p:txBody>
      </p:sp>
      <p:sp>
        <p:nvSpPr>
          <p:cNvPr id="291" name="Google Shape;291;p47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24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este proprietatea unui obiect (tip de date) de a nu putea fi modificat după ce este creat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tipurile de date imutabile: 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int, bool, str, tuple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tipuri de date mutabile: </a:t>
            </a:r>
            <a:r>
              <a:rPr lang="en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list, set, dict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8"/>
          <p:cNvSpPr txBox="1"/>
          <p:nvPr/>
        </p:nvSpPr>
        <p:spPr>
          <a:xfrm>
            <a:off x="1304823" y="2011900"/>
            <a:ext cx="8002800" cy="23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4114800" marR="0" lvl="0" indent="4572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Work Sans SemiBold"/>
                <a:ea typeface="Work Sans SemiBold"/>
                <a:cs typeface="Work Sans SemiBold"/>
                <a:sym typeface="Work Sans SemiBold"/>
              </a:rPr>
              <a:t>Întrebări?</a:t>
            </a:r>
            <a:endParaRPr sz="4800">
              <a:latin typeface="Work Sans SemiBold"/>
              <a:ea typeface="Work Sans SemiBold"/>
              <a:cs typeface="Work Sans SemiBold"/>
              <a:sym typeface="Work Sans SemiBold"/>
            </a:endParaRPr>
          </a:p>
          <a:p>
            <a:pPr marL="1828800" marR="0" lvl="0" indent="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800">
              <a:latin typeface="Work Sans SemiBold"/>
              <a:ea typeface="Work Sans SemiBold"/>
              <a:cs typeface="Work Sans SemiBold"/>
              <a:sym typeface="Work Sans SemiBold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latin typeface="Work Sans SemiBold"/>
                <a:ea typeface="Work Sans SemiBold"/>
                <a:cs typeface="Work Sans SemiBold"/>
                <a:sym typeface="Work Sans SemiBold"/>
              </a:rPr>
              <a:t>          Nu uitati de feedback: </a:t>
            </a:r>
            <a:r>
              <a:rPr lang="en" sz="3200" u="sng">
                <a:solidFill>
                  <a:schemeClr val="hlink"/>
                </a:solidFill>
                <a:latin typeface="Work Sans SemiBold"/>
                <a:ea typeface="Work Sans SemiBold"/>
                <a:cs typeface="Work Sans SemiBold"/>
                <a:sym typeface="Work Sans SemiBold"/>
                <a:hlinkClick r:id="rId3"/>
              </a:rPr>
              <a:t>aici</a:t>
            </a:r>
            <a:endParaRPr sz="3200"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Instanță</a:t>
            </a:r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24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este concretizarea unei clase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b="1"/>
              <a:t>instanța</a:t>
            </a:r>
            <a:r>
              <a:rPr lang="en"/>
              <a:t>, numită </a:t>
            </a:r>
            <a:r>
              <a:rPr lang="en" b="1"/>
              <a:t>obiect</a:t>
            </a:r>
            <a:r>
              <a:rPr lang="en"/>
              <a:t>, poate exista în format fizic</a:t>
            </a:r>
            <a:endParaRPr/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7625" y="2784725"/>
            <a:ext cx="142875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7000" y="4953000"/>
            <a:ext cx="1905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28575" y="4953000"/>
            <a:ext cx="1905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76724" y="4953000"/>
            <a:ext cx="1035786" cy="1905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" name="Google Shape;104;p20"/>
          <p:cNvCxnSpPr>
            <a:stCxn id="100" idx="2"/>
            <a:endCxn id="101" idx="0"/>
          </p:cNvCxnSpPr>
          <p:nvPr/>
        </p:nvCxnSpPr>
        <p:spPr>
          <a:xfrm flipH="1">
            <a:off x="2749500" y="4213475"/>
            <a:ext cx="1822500" cy="739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5" name="Google Shape;105;p20"/>
          <p:cNvCxnSpPr>
            <a:stCxn id="100" idx="2"/>
            <a:endCxn id="102" idx="0"/>
          </p:cNvCxnSpPr>
          <p:nvPr/>
        </p:nvCxnSpPr>
        <p:spPr>
          <a:xfrm>
            <a:off x="4572000" y="4213475"/>
            <a:ext cx="9000" cy="739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6" name="Google Shape;106;p20"/>
          <p:cNvCxnSpPr>
            <a:stCxn id="100" idx="2"/>
            <a:endCxn id="103" idx="0"/>
          </p:cNvCxnSpPr>
          <p:nvPr/>
        </p:nvCxnSpPr>
        <p:spPr>
          <a:xfrm>
            <a:off x="4572000" y="4213475"/>
            <a:ext cx="1922700" cy="739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7" name="Google Shape;107;p20"/>
          <p:cNvSpPr txBox="1"/>
          <p:nvPr/>
        </p:nvSpPr>
        <p:spPr>
          <a:xfrm>
            <a:off x="1626825" y="3193350"/>
            <a:ext cx="7854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Clasa</a:t>
            </a:r>
            <a:endParaRPr/>
          </a:p>
        </p:txBody>
      </p:sp>
      <p:sp>
        <p:nvSpPr>
          <p:cNvPr id="108" name="Google Shape;108;p20"/>
          <p:cNvSpPr txBox="1"/>
          <p:nvPr/>
        </p:nvSpPr>
        <p:spPr>
          <a:xfrm>
            <a:off x="173425" y="5713150"/>
            <a:ext cx="8715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Instante</a:t>
            </a:r>
            <a:endParaRPr/>
          </a:p>
        </p:txBody>
      </p:sp>
      <p:cxnSp>
        <p:nvCxnSpPr>
          <p:cNvPr id="109" name="Google Shape;109;p20"/>
          <p:cNvCxnSpPr>
            <a:stCxn id="107" idx="3"/>
            <a:endCxn id="100" idx="1"/>
          </p:cNvCxnSpPr>
          <p:nvPr/>
        </p:nvCxnSpPr>
        <p:spPr>
          <a:xfrm>
            <a:off x="2412225" y="3429000"/>
            <a:ext cx="1445400" cy="7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0" name="Google Shape;110;p20"/>
          <p:cNvCxnSpPr>
            <a:stCxn id="108" idx="3"/>
            <a:endCxn id="101" idx="1"/>
          </p:cNvCxnSpPr>
          <p:nvPr/>
        </p:nvCxnSpPr>
        <p:spPr>
          <a:xfrm rot="10800000" flipH="1">
            <a:off x="1044925" y="5905600"/>
            <a:ext cx="752100" cy="4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POO în Python</a:t>
            </a:r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24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class Phone: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pass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iphone7 		= Phone() 		#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note10 		= Phone() 		#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nokia3310 	= Phone() 		#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1425" y="1571625"/>
            <a:ext cx="142875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3177" y="3867025"/>
            <a:ext cx="578750" cy="57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03163" y="4778600"/>
            <a:ext cx="578775" cy="57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25837" y="5598855"/>
            <a:ext cx="333450" cy="61328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1" name="Google Shape;121;p21"/>
          <p:cNvCxnSpPr/>
          <p:nvPr/>
        </p:nvCxnSpPr>
        <p:spPr>
          <a:xfrm rot="10800000" flipH="1">
            <a:off x="4621075" y="3674525"/>
            <a:ext cx="2580600" cy="343500"/>
          </a:xfrm>
          <a:prstGeom prst="bentConnector3">
            <a:avLst>
              <a:gd name="adj1" fmla="val 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122" name="Google Shape;122;p21"/>
          <p:cNvSpPr txBox="1"/>
          <p:nvPr/>
        </p:nvSpPr>
        <p:spPr>
          <a:xfrm>
            <a:off x="7278725" y="3464050"/>
            <a:ext cx="40392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Constructor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title"/>
          </p:nvPr>
        </p:nvSpPr>
        <p:spPr>
          <a:xfrm>
            <a:off x="630911" y="3854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Constructorul</a:t>
            </a:r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24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este o funcție specială care se apelează la crearea unei instanțe a unei clase și se folosește, de obicei, pentru a inițializa variabilele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în Python, constructorul se numește </a:t>
            </a:r>
            <a:r>
              <a:rPr lang="en" b="1"/>
              <a:t>__init__</a:t>
            </a:r>
            <a:r>
              <a:rPr lang="en"/>
              <a:t>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class Cat: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def __init__(self):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   pass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Self</a:t>
            </a:r>
            <a:endParaRPr/>
          </a:p>
        </p:txBody>
      </p:sp>
      <p:sp>
        <p:nvSpPr>
          <p:cNvPr id="134" name="Google Shape;134;p23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24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Cuvântul cheie </a:t>
            </a:r>
            <a:r>
              <a:rPr lang="en" b="1"/>
              <a:t>self</a:t>
            </a:r>
            <a:r>
              <a:rPr lang="en"/>
              <a:t> reprezintă o referință către instanța unei clase.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class Cat: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def __init__(self, age):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self.age = age 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5" name="Google Shape;135;p23"/>
          <p:cNvCxnSpPr/>
          <p:nvPr/>
        </p:nvCxnSpPr>
        <p:spPr>
          <a:xfrm rot="10800000" flipH="1">
            <a:off x="713100" y="4389825"/>
            <a:ext cx="682800" cy="930900"/>
          </a:xfrm>
          <a:prstGeom prst="straightConnector1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6" name="Google Shape;136;p23"/>
          <p:cNvSpPr txBox="1"/>
          <p:nvPr/>
        </p:nvSpPr>
        <p:spPr>
          <a:xfrm>
            <a:off x="121400" y="5300275"/>
            <a:ext cx="2204700" cy="5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Valoarea campului obiectului</a:t>
            </a:r>
            <a:endParaRPr/>
          </a:p>
        </p:txBody>
      </p:sp>
      <p:cxnSp>
        <p:nvCxnSpPr>
          <p:cNvPr id="137" name="Google Shape;137;p23"/>
          <p:cNvCxnSpPr/>
          <p:nvPr/>
        </p:nvCxnSpPr>
        <p:spPr>
          <a:xfrm rot="10800000">
            <a:off x="3985975" y="4389825"/>
            <a:ext cx="849600" cy="798900"/>
          </a:xfrm>
          <a:prstGeom prst="straightConnector1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8" name="Google Shape;138;p23"/>
          <p:cNvSpPr txBox="1"/>
          <p:nvPr/>
        </p:nvSpPr>
        <p:spPr>
          <a:xfrm>
            <a:off x="3985975" y="5259775"/>
            <a:ext cx="2520000" cy="6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Valoarea parametrului constructorului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Self (2)</a:t>
            </a:r>
            <a:endParaRPr dirty="0"/>
          </a:p>
        </p:txBody>
      </p:sp>
      <p:sp>
        <p:nvSpPr>
          <p:cNvPr id="144" name="Google Shape;144;p24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24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dirty="0"/>
              <a:t>prin folosirea lui </a:t>
            </a:r>
            <a:r>
              <a:rPr lang="en" b="1" dirty="0"/>
              <a:t>self </a:t>
            </a:r>
            <a:r>
              <a:rPr lang="en" dirty="0"/>
              <a:t>avem acces la atributele și metodele obiectului unei clase.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Courier New"/>
                <a:ea typeface="Courier New"/>
                <a:cs typeface="Courier New"/>
                <a:sym typeface="Courier New"/>
              </a:rPr>
              <a:t>class Cat:</a:t>
            </a:r>
            <a:endParaRPr sz="20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Courier New"/>
                <a:ea typeface="Courier New"/>
                <a:cs typeface="Courier New"/>
                <a:sym typeface="Courier New"/>
              </a:rPr>
              <a:t>	def __init__(self, age):</a:t>
            </a:r>
            <a:endParaRPr sz="20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Courier New"/>
                <a:ea typeface="Courier New"/>
                <a:cs typeface="Courier New"/>
                <a:sym typeface="Courier New"/>
              </a:rPr>
              <a:t>	self.age = age  </a:t>
            </a:r>
            <a:endParaRPr sz="20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Courier New"/>
                <a:ea typeface="Courier New"/>
                <a:cs typeface="Courier New"/>
                <a:sym typeface="Courier New"/>
              </a:rPr>
              <a:t>	def add_value(self):</a:t>
            </a:r>
            <a:endParaRPr sz="20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Courier New"/>
                <a:ea typeface="Courier New"/>
                <a:cs typeface="Courier New"/>
                <a:sym typeface="Courier New"/>
              </a:rPr>
              <a:t>     		self.age += 1</a:t>
            </a:r>
            <a:endParaRPr sz="20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>
            <a:spLocks noGrp="1"/>
          </p:cNvSpPr>
          <p:nvPr>
            <p:ph type="title"/>
          </p:nvPr>
        </p:nvSpPr>
        <p:spPr>
          <a:xfrm>
            <a:off x="630936" y="365760"/>
            <a:ext cx="7882200" cy="13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Constructorul (2)</a:t>
            </a:r>
            <a:endParaRPr/>
          </a:p>
        </p:txBody>
      </p:sp>
      <p:sp>
        <p:nvSpPr>
          <p:cNvPr id="150" name="Google Shape;150;p25"/>
          <p:cNvSpPr txBox="1">
            <a:spLocks noGrp="1"/>
          </p:cNvSpPr>
          <p:nvPr>
            <p:ph type="body" idx="1"/>
          </p:nvPr>
        </p:nvSpPr>
        <p:spPr>
          <a:xfrm>
            <a:off x="639975" y="1824775"/>
            <a:ext cx="7882200" cy="424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dirty="0"/>
              <a:t>un constructor, asemenea unei funcții, poate primi parametrii</a:t>
            </a:r>
            <a:endParaRPr dirty="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dirty="0"/>
              <a:t>in Python, o clasă poate avea </a:t>
            </a:r>
            <a:r>
              <a:rPr lang="en" b="1" dirty="0"/>
              <a:t>un singur constructor</a:t>
            </a:r>
            <a:r>
              <a:rPr lang="en" dirty="0"/>
              <a:t> cu parametrii care se comportă la fel ca parametrii funcțiilor (cu excepția self, care apare obligatoriu)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Courier New"/>
                <a:ea typeface="Courier New"/>
                <a:cs typeface="Courier New"/>
                <a:sym typeface="Courier New"/>
              </a:rPr>
              <a:t>class Cat:</a:t>
            </a:r>
            <a:endParaRPr sz="20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Courier New"/>
                <a:ea typeface="Courier New"/>
                <a:cs typeface="Courier New"/>
                <a:sym typeface="Courier New"/>
              </a:rPr>
              <a:t>   def __init__(self, cat_age, owner=“Fred”):</a:t>
            </a:r>
            <a:endParaRPr sz="20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Courier New"/>
                <a:ea typeface="Courier New"/>
                <a:cs typeface="Courier New"/>
                <a:sym typeface="Courier New"/>
              </a:rPr>
              <a:t>   	self.age = cat_age</a:t>
            </a:r>
            <a:endParaRPr sz="20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Courier New"/>
                <a:ea typeface="Courier New"/>
                <a:cs typeface="Courier New"/>
                <a:sym typeface="Courier New"/>
              </a:rPr>
              <a:t>	self.owner = owner</a:t>
            </a:r>
            <a:endParaRPr sz="20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470</TotalTime>
  <Words>1775</Words>
  <Application>Microsoft Office PowerPoint</Application>
  <PresentationFormat>On-screen Show (4:3)</PresentationFormat>
  <Paragraphs>310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Work Sans SemiBold</vt:lpstr>
      <vt:lpstr>Times New Roman</vt:lpstr>
      <vt:lpstr>Arial</vt:lpstr>
      <vt:lpstr>Courier New</vt:lpstr>
      <vt:lpstr>Work Sans</vt:lpstr>
      <vt:lpstr>Office Theme</vt:lpstr>
      <vt:lpstr>Office Theme</vt:lpstr>
      <vt:lpstr>PowerPoint Presentation</vt:lpstr>
      <vt:lpstr>Programare orientată obiect</vt:lpstr>
      <vt:lpstr>Clasă</vt:lpstr>
      <vt:lpstr>Instanță</vt:lpstr>
      <vt:lpstr>POO în Python</vt:lpstr>
      <vt:lpstr>Constructorul</vt:lpstr>
      <vt:lpstr>Self</vt:lpstr>
      <vt:lpstr>Self (2)</vt:lpstr>
      <vt:lpstr>Constructorul (2)</vt:lpstr>
      <vt:lpstr>Construirea unui obiect</vt:lpstr>
      <vt:lpstr>Atributul</vt:lpstr>
      <vt:lpstr>Metode</vt:lpstr>
      <vt:lpstr>Metode (2)</vt:lpstr>
      <vt:lpstr>Atribute statice</vt:lpstr>
      <vt:lpstr>PowerPoint Presentation</vt:lpstr>
      <vt:lpstr>PowerPoint Presentation</vt:lpstr>
      <vt:lpstr>Supraîncărcare</vt:lpstr>
      <vt:lpstr>__str__</vt:lpstr>
      <vt:lpstr>Supraîncărcare +</vt:lpstr>
      <vt:lpstr>Supraîncărcare +</vt:lpstr>
      <vt:lpstr>Supraîncărcare =</vt:lpstr>
      <vt:lpstr> Supraîncărcare operatori </vt:lpstr>
      <vt:lpstr>Moștenire</vt:lpstr>
      <vt:lpstr>PowerPoint Presentation</vt:lpstr>
      <vt:lpstr>Moștenire (2)</vt:lpstr>
      <vt:lpstr>Moștenire (3)</vt:lpstr>
      <vt:lpstr>Moștenire (4)</vt:lpstr>
      <vt:lpstr>Suprascrierea</vt:lpstr>
      <vt:lpstr>Moștenire (5)</vt:lpstr>
      <vt:lpstr>Moștenire (6)</vt:lpstr>
      <vt:lpstr>Imutabilitate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Cristian Stefan Avram</cp:lastModifiedBy>
  <cp:revision>9</cp:revision>
  <dcterms:modified xsi:type="dcterms:W3CDTF">2023-04-03T14:06:11Z</dcterms:modified>
</cp:coreProperties>
</file>